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9" d="100"/>
          <a:sy n="119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06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peux tu mettre en format power point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493937"/>
            <a:ext cx="9144000" cy="15573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145" b="1" kern="0" spc="2" dirty="0">
                <a:solidFill>
                  <a:srgbClr val="FFD700"/>
                </a:solidFill>
              </a:rPr>
              <a:t>Les Feux de Batteries au Lithium</a:t>
            </a:r>
            <a:endParaRPr lang="en-US" sz="4145" dirty="0"/>
          </a:p>
        </p:txBody>
      </p:sp>
      <p:sp>
        <p:nvSpPr>
          <p:cNvPr id="4" name="Text 1"/>
          <p:cNvSpPr/>
          <p:nvPr/>
        </p:nvSpPr>
        <p:spPr>
          <a:xfrm>
            <a:off x="0" y="3194149"/>
            <a:ext cx="914400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04" dirty="0">
                <a:solidFill>
                  <a:srgbClr val="FFFFFF"/>
                </a:solidFill>
              </a:rPr>
              <a:t>Origine, Propagation, Toxicité et Mesures de Sécurité</a:t>
            </a:r>
            <a:endParaRPr lang="en-US" sz="1704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28E367-50CF-7290-A1FC-B46A4FA52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9561"/>
            <a:ext cx="1469600" cy="1233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8202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Méthodes d'Extinction et Lutte Spécifique</a:t>
            </a:r>
            <a:endParaRPr lang="en-US" sz="2592" dirty="0"/>
          </a:p>
        </p:txBody>
      </p:sp>
      <p:sp>
        <p:nvSpPr>
          <p:cNvPr id="5" name="Shape 2"/>
          <p:cNvSpPr/>
          <p:nvPr/>
        </p:nvSpPr>
        <p:spPr>
          <a:xfrm>
            <a:off x="428625" y="1107281"/>
            <a:ext cx="3207544" cy="1084399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1164431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700"/>
                </a:solidFill>
              </a:rPr>
              <a:t>Refroidissement Massif à l'Eau</a:t>
            </a: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571500" y="1414463"/>
            <a:ext cx="2921794" cy="7200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L'eau est l'agent le plus efficace pour absorber la chaleur. Elle doit être appliquée en grande quantité et de manière continue pour stopper l'emballement thermique.</a:t>
            </a:r>
            <a:endParaRPr lang="en-US" sz="942" dirty="0"/>
          </a:p>
        </p:txBody>
      </p:sp>
      <p:sp>
        <p:nvSpPr>
          <p:cNvPr id="8" name="Shape 5"/>
          <p:cNvSpPr/>
          <p:nvPr/>
        </p:nvSpPr>
        <p:spPr>
          <a:xfrm>
            <a:off x="428625" y="2263118"/>
            <a:ext cx="3207544" cy="1084399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9" name="Text 6"/>
          <p:cNvSpPr/>
          <p:nvPr/>
        </p:nvSpPr>
        <p:spPr>
          <a:xfrm>
            <a:off x="571500" y="2320268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700"/>
                </a:solidFill>
              </a:rPr>
              <a:t>Immersion Totale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571500" y="2570299"/>
            <a:ext cx="2921794" cy="7200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Pour les véhicules ou gros packs, l'immersion dans un bac d'eau est la solution ultime pour un refroidissement prolongé et prévenir la réinflammation.</a:t>
            </a:r>
            <a:endParaRPr lang="en-US" sz="942" dirty="0"/>
          </a:p>
        </p:txBody>
      </p:sp>
      <p:sp>
        <p:nvSpPr>
          <p:cNvPr id="11" name="Shape 8"/>
          <p:cNvSpPr/>
          <p:nvPr/>
        </p:nvSpPr>
        <p:spPr>
          <a:xfrm>
            <a:off x="428625" y="3418954"/>
            <a:ext cx="3207544" cy="1298711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2" name="Text 9"/>
          <p:cNvSpPr/>
          <p:nvPr/>
        </p:nvSpPr>
        <p:spPr>
          <a:xfrm>
            <a:off x="571500" y="3476104"/>
            <a:ext cx="2921794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700"/>
                </a:solidFill>
              </a:rPr>
              <a:t>Inefficacité du CO2 et de la Poudre</a:t>
            </a: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571500" y="3940448"/>
            <a:ext cx="2921794" cy="7200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Les extincteurs conventionnels peuvent masquer les flammes mais ne refroidissent pas le cœur de la batterie, laissant la réaction chimique se poursuivre.</a:t>
            </a:r>
            <a:endParaRPr lang="en-US" sz="942" dirty="0"/>
          </a:p>
        </p:txBody>
      </p:sp>
      <p:sp>
        <p:nvSpPr>
          <p:cNvPr id="14" name="Shape 11"/>
          <p:cNvSpPr/>
          <p:nvPr/>
        </p:nvSpPr>
        <p:spPr>
          <a:xfrm>
            <a:off x="428625" y="4789103"/>
            <a:ext cx="3207544" cy="492919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15" name="Text 12"/>
          <p:cNvSpPr/>
          <p:nvPr/>
        </p:nvSpPr>
        <p:spPr>
          <a:xfrm>
            <a:off x="428625" y="4789103"/>
            <a:ext cx="3207544" cy="492919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Risque de réinflammation jusqu'à 72h après l'extinction</a:t>
            </a:r>
            <a:endParaRPr lang="en-US" sz="885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19" y="1587308"/>
            <a:ext cx="4793456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Prévention et Bonnes Pratiques</a:t>
            </a:r>
            <a:endParaRPr lang="en-US" sz="2592" dirty="0"/>
          </a:p>
        </p:txBody>
      </p:sp>
      <p:sp>
        <p:nvSpPr>
          <p:cNvPr id="5" name="Shape 2"/>
          <p:cNvSpPr/>
          <p:nvPr/>
        </p:nvSpPr>
        <p:spPr>
          <a:xfrm>
            <a:off x="428625" y="1250156"/>
            <a:ext cx="4036219" cy="1253728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1250156"/>
            <a:ext cx="57150" cy="1253728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7" name="Text 4"/>
          <p:cNvSpPr/>
          <p:nvPr/>
        </p:nvSpPr>
        <p:spPr>
          <a:xfrm>
            <a:off x="642938" y="1428750"/>
            <a:ext cx="3607594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FFD700"/>
                </a:solidFill>
              </a:rPr>
              <a:t>Charge Sécurisée</a:t>
            </a:r>
            <a:endParaRPr lang="en-US" sz="1295" dirty="0"/>
          </a:p>
        </p:txBody>
      </p:sp>
      <p:sp>
        <p:nvSpPr>
          <p:cNvPr id="8" name="Text 5"/>
          <p:cNvSpPr/>
          <p:nvPr/>
        </p:nvSpPr>
        <p:spPr>
          <a:xfrm>
            <a:off x="642938" y="1787723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9" name="Text 6"/>
          <p:cNvSpPr/>
          <p:nvPr/>
        </p:nvSpPr>
        <p:spPr>
          <a:xfrm>
            <a:off x="785813" y="1787723"/>
            <a:ext cx="30155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Utiliser uniquement des chargeurs d'origine ou certifiés.</a:t>
            </a:r>
            <a:endParaRPr lang="en-US" sz="834" dirty="0"/>
          </a:p>
        </p:txBody>
      </p:sp>
      <p:sp>
        <p:nvSpPr>
          <p:cNvPr id="10" name="Text 7"/>
          <p:cNvSpPr/>
          <p:nvPr/>
        </p:nvSpPr>
        <p:spPr>
          <a:xfrm>
            <a:off x="642938" y="1978819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11" name="Text 8"/>
          <p:cNvSpPr/>
          <p:nvPr/>
        </p:nvSpPr>
        <p:spPr>
          <a:xfrm>
            <a:off x="785813" y="1978819"/>
            <a:ext cx="31023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Charger sur une surface ininflammable (carrelage, métal).</a:t>
            </a:r>
            <a:endParaRPr lang="en-US" sz="834" dirty="0"/>
          </a:p>
        </p:txBody>
      </p:sp>
      <p:sp>
        <p:nvSpPr>
          <p:cNvPr id="12" name="Text 9"/>
          <p:cNvSpPr/>
          <p:nvPr/>
        </p:nvSpPr>
        <p:spPr>
          <a:xfrm>
            <a:off x="642938" y="2169914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13" name="Text 10"/>
          <p:cNvSpPr/>
          <p:nvPr/>
        </p:nvSpPr>
        <p:spPr>
          <a:xfrm>
            <a:off x="785813" y="2169914"/>
            <a:ext cx="287544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Ne jamais charger sans surveillance ou durant la nuit.</a:t>
            </a:r>
            <a:endParaRPr lang="en-US" sz="834" dirty="0"/>
          </a:p>
        </p:txBody>
      </p:sp>
      <p:sp>
        <p:nvSpPr>
          <p:cNvPr id="14" name="Shape 11"/>
          <p:cNvSpPr/>
          <p:nvPr/>
        </p:nvSpPr>
        <p:spPr>
          <a:xfrm>
            <a:off x="4679156" y="1250156"/>
            <a:ext cx="4036219" cy="1253728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5" name="Shape 12"/>
          <p:cNvSpPr/>
          <p:nvPr/>
        </p:nvSpPr>
        <p:spPr>
          <a:xfrm>
            <a:off x="4679156" y="1250156"/>
            <a:ext cx="57150" cy="1253728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16" name="Text 13"/>
          <p:cNvSpPr/>
          <p:nvPr/>
        </p:nvSpPr>
        <p:spPr>
          <a:xfrm>
            <a:off x="4893469" y="1428750"/>
            <a:ext cx="3607594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FFD700"/>
                </a:solidFill>
              </a:rPr>
              <a:t>Stockage Adapté</a:t>
            </a:r>
            <a:endParaRPr lang="en-US" sz="1295" dirty="0"/>
          </a:p>
        </p:txBody>
      </p:sp>
      <p:sp>
        <p:nvSpPr>
          <p:cNvPr id="17" name="Text 14"/>
          <p:cNvSpPr/>
          <p:nvPr/>
        </p:nvSpPr>
        <p:spPr>
          <a:xfrm>
            <a:off x="4893469" y="1787723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18" name="Text 15"/>
          <p:cNvSpPr/>
          <p:nvPr/>
        </p:nvSpPr>
        <p:spPr>
          <a:xfrm>
            <a:off x="5036344" y="1787723"/>
            <a:ext cx="247904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Conserver dans un endroit frais, sec et ventilé.</a:t>
            </a:r>
            <a:endParaRPr lang="en-US" sz="834" dirty="0"/>
          </a:p>
        </p:txBody>
      </p:sp>
      <p:sp>
        <p:nvSpPr>
          <p:cNvPr id="19" name="Text 16"/>
          <p:cNvSpPr/>
          <p:nvPr/>
        </p:nvSpPr>
        <p:spPr>
          <a:xfrm>
            <a:off x="4893469" y="1978819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20" name="Text 17"/>
          <p:cNvSpPr/>
          <p:nvPr/>
        </p:nvSpPr>
        <p:spPr>
          <a:xfrm>
            <a:off x="5036344" y="1978819"/>
            <a:ext cx="275966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Utiliser des armoires ou sacs de sécurité coupe-feu.</a:t>
            </a:r>
            <a:endParaRPr lang="en-US" sz="834" dirty="0"/>
          </a:p>
        </p:txBody>
      </p:sp>
      <p:sp>
        <p:nvSpPr>
          <p:cNvPr id="21" name="Text 18"/>
          <p:cNvSpPr/>
          <p:nvPr/>
        </p:nvSpPr>
        <p:spPr>
          <a:xfrm>
            <a:off x="4893469" y="2169914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22" name="Text 19"/>
          <p:cNvSpPr/>
          <p:nvPr/>
        </p:nvSpPr>
        <p:spPr>
          <a:xfrm>
            <a:off x="5036344" y="2169914"/>
            <a:ext cx="271669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Maintenir une distance de sécurité entre les packs.</a:t>
            </a:r>
            <a:endParaRPr lang="en-US" sz="834" dirty="0"/>
          </a:p>
        </p:txBody>
      </p:sp>
      <p:sp>
        <p:nvSpPr>
          <p:cNvPr id="23" name="Shape 20"/>
          <p:cNvSpPr/>
          <p:nvPr/>
        </p:nvSpPr>
        <p:spPr>
          <a:xfrm>
            <a:off x="428625" y="2718197"/>
            <a:ext cx="4036219" cy="1253728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24" name="Shape 21"/>
          <p:cNvSpPr/>
          <p:nvPr/>
        </p:nvSpPr>
        <p:spPr>
          <a:xfrm>
            <a:off x="428625" y="2718197"/>
            <a:ext cx="57150" cy="1253728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25" name="Text 22"/>
          <p:cNvSpPr/>
          <p:nvPr/>
        </p:nvSpPr>
        <p:spPr>
          <a:xfrm>
            <a:off x="642938" y="2896791"/>
            <a:ext cx="3607594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FFD700"/>
                </a:solidFill>
              </a:rPr>
              <a:t>Détection Précoce</a:t>
            </a:r>
            <a:endParaRPr lang="en-US" sz="1295" dirty="0"/>
          </a:p>
        </p:txBody>
      </p:sp>
      <p:sp>
        <p:nvSpPr>
          <p:cNvPr id="26" name="Text 23"/>
          <p:cNvSpPr/>
          <p:nvPr/>
        </p:nvSpPr>
        <p:spPr>
          <a:xfrm>
            <a:off x="642938" y="3255764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27" name="Text 24"/>
          <p:cNvSpPr/>
          <p:nvPr/>
        </p:nvSpPr>
        <p:spPr>
          <a:xfrm>
            <a:off x="785813" y="3255764"/>
            <a:ext cx="247106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Installer des détecteurs de fumée à proximité.</a:t>
            </a:r>
            <a:endParaRPr lang="en-US" sz="834" dirty="0"/>
          </a:p>
        </p:txBody>
      </p:sp>
      <p:sp>
        <p:nvSpPr>
          <p:cNvPr id="28" name="Text 25"/>
          <p:cNvSpPr/>
          <p:nvPr/>
        </p:nvSpPr>
        <p:spPr>
          <a:xfrm>
            <a:off x="642938" y="3446859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29" name="Text 26"/>
          <p:cNvSpPr/>
          <p:nvPr/>
        </p:nvSpPr>
        <p:spPr>
          <a:xfrm>
            <a:off x="785813" y="3446859"/>
            <a:ext cx="258868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Surveiller tout gonflement ou chaleur anormale.</a:t>
            </a:r>
            <a:endParaRPr lang="en-US" sz="834" dirty="0"/>
          </a:p>
        </p:txBody>
      </p:sp>
      <p:sp>
        <p:nvSpPr>
          <p:cNvPr id="30" name="Text 27"/>
          <p:cNvSpPr/>
          <p:nvPr/>
        </p:nvSpPr>
        <p:spPr>
          <a:xfrm>
            <a:off x="642938" y="3637955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31" name="Text 28"/>
          <p:cNvSpPr/>
          <p:nvPr/>
        </p:nvSpPr>
        <p:spPr>
          <a:xfrm>
            <a:off x="785813" y="3637955"/>
            <a:ext cx="294643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Utiliser des capteurs de gaz (H2) pour les grands parcs.</a:t>
            </a:r>
            <a:endParaRPr lang="en-US" sz="834" dirty="0"/>
          </a:p>
        </p:txBody>
      </p:sp>
      <p:sp>
        <p:nvSpPr>
          <p:cNvPr id="32" name="Shape 29"/>
          <p:cNvSpPr/>
          <p:nvPr/>
        </p:nvSpPr>
        <p:spPr>
          <a:xfrm>
            <a:off x="4679156" y="2718197"/>
            <a:ext cx="4036219" cy="1253728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33" name="Shape 30"/>
          <p:cNvSpPr/>
          <p:nvPr/>
        </p:nvSpPr>
        <p:spPr>
          <a:xfrm>
            <a:off x="4679156" y="2718197"/>
            <a:ext cx="57150" cy="1253728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34" name="Text 31"/>
          <p:cNvSpPr/>
          <p:nvPr/>
        </p:nvSpPr>
        <p:spPr>
          <a:xfrm>
            <a:off x="4893469" y="2896791"/>
            <a:ext cx="3607594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FFD700"/>
                </a:solidFill>
              </a:rPr>
              <a:t>Élimination Responsable</a:t>
            </a:r>
            <a:endParaRPr lang="en-US" sz="1295" dirty="0"/>
          </a:p>
        </p:txBody>
      </p:sp>
      <p:sp>
        <p:nvSpPr>
          <p:cNvPr id="35" name="Text 32"/>
          <p:cNvSpPr/>
          <p:nvPr/>
        </p:nvSpPr>
        <p:spPr>
          <a:xfrm>
            <a:off x="4893469" y="3255764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36" name="Text 33"/>
          <p:cNvSpPr/>
          <p:nvPr/>
        </p:nvSpPr>
        <p:spPr>
          <a:xfrm>
            <a:off x="5036344" y="3255764"/>
            <a:ext cx="294939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Ne jamais jeter aux ordures ménagères (risque de feu).</a:t>
            </a:r>
            <a:endParaRPr lang="en-US" sz="834" dirty="0"/>
          </a:p>
        </p:txBody>
      </p:sp>
      <p:sp>
        <p:nvSpPr>
          <p:cNvPr id="37" name="Text 34"/>
          <p:cNvSpPr/>
          <p:nvPr/>
        </p:nvSpPr>
        <p:spPr>
          <a:xfrm>
            <a:off x="4893469" y="3446859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38" name="Text 35"/>
          <p:cNvSpPr/>
          <p:nvPr/>
        </p:nvSpPr>
        <p:spPr>
          <a:xfrm>
            <a:off x="5036344" y="3446859"/>
            <a:ext cx="299764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Isoler les bornes avec du ruban adhésif avant transport.</a:t>
            </a:r>
            <a:endParaRPr lang="en-US" sz="834" dirty="0"/>
          </a:p>
        </p:txBody>
      </p:sp>
      <p:sp>
        <p:nvSpPr>
          <p:cNvPr id="39" name="Text 36"/>
          <p:cNvSpPr/>
          <p:nvPr/>
        </p:nvSpPr>
        <p:spPr>
          <a:xfrm>
            <a:off x="4893469" y="3637955"/>
            <a:ext cx="964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D700"/>
                </a:solidFill>
              </a:rPr>
              <a:t>✔</a:t>
            </a:r>
            <a:endParaRPr lang="en-US" sz="784" dirty="0"/>
          </a:p>
        </p:txBody>
      </p:sp>
      <p:sp>
        <p:nvSpPr>
          <p:cNvPr id="40" name="Text 37"/>
          <p:cNvSpPr/>
          <p:nvPr/>
        </p:nvSpPr>
        <p:spPr>
          <a:xfrm>
            <a:off x="5036344" y="3637955"/>
            <a:ext cx="25613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Déposer dans des points de collecte spécialisés.</a:t>
            </a:r>
            <a:endParaRPr lang="en-US" sz="8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7845" y="259547"/>
            <a:ext cx="8628283" cy="6232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FFD700"/>
                </a:solidFill>
              </a:rPr>
              <a:t>Conclusion et Recommandations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1357313" y="1168589"/>
            <a:ext cx="6429375" cy="480027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69" dirty="0">
                <a:solidFill>
                  <a:srgbClr val="FFFFFF"/>
                </a:solidFill>
              </a:rPr>
              <a:t>Le risque lithium est gérable mais nécessite une vigilance constante et une formation spécifique.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1357313" y="1791491"/>
            <a:ext cx="6429375" cy="480027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69" dirty="0">
                <a:solidFill>
                  <a:srgbClr val="FFFFFF"/>
                </a:solidFill>
              </a:rPr>
              <a:t>La rapidité de l'emballement thermique laisse peu de temps pour réagir : la détection précoce est vitale.</a:t>
            </a:r>
            <a:endParaRPr lang="en-US" sz="1269" dirty="0"/>
          </a:p>
        </p:txBody>
      </p:sp>
      <p:sp>
        <p:nvSpPr>
          <p:cNvPr id="6" name="Text 3"/>
          <p:cNvSpPr/>
          <p:nvPr/>
        </p:nvSpPr>
        <p:spPr>
          <a:xfrm>
            <a:off x="1357313" y="2414392"/>
            <a:ext cx="6429375" cy="480027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69" dirty="0">
                <a:solidFill>
                  <a:srgbClr val="FFFFFF"/>
                </a:solidFill>
              </a:rPr>
              <a:t>La toxicité des fumées (HF) impose une protection respiratoire intégrale pour toute intervention.</a:t>
            </a:r>
            <a:endParaRPr lang="en-US" sz="1269" dirty="0"/>
          </a:p>
        </p:txBody>
      </p:sp>
      <p:sp>
        <p:nvSpPr>
          <p:cNvPr id="7" name="Shape 4"/>
          <p:cNvSpPr/>
          <p:nvPr/>
        </p:nvSpPr>
        <p:spPr>
          <a:xfrm>
            <a:off x="1000125" y="3394481"/>
            <a:ext cx="7143750" cy="1489472"/>
          </a:xfrm>
          <a:prstGeom prst="rect">
            <a:avLst/>
          </a:prstGeom>
          <a:solidFill>
            <a:srgbClr val="FF4500"/>
          </a:solidFill>
          <a:ln w="27432">
            <a:solidFill>
              <a:srgbClr val="FFD7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57313" y="1168589"/>
            <a:ext cx="171450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69" dirty="0">
                <a:solidFill>
                  <a:srgbClr val="FF4500"/>
                </a:solidFill>
              </a:rPr>
              <a:t>▶</a:t>
            </a:r>
            <a:endParaRPr lang="en-US" sz="1269" dirty="0"/>
          </a:p>
        </p:txBody>
      </p:sp>
      <p:sp>
        <p:nvSpPr>
          <p:cNvPr id="9" name="Text 6"/>
          <p:cNvSpPr/>
          <p:nvPr/>
        </p:nvSpPr>
        <p:spPr>
          <a:xfrm>
            <a:off x="1357313" y="1791491"/>
            <a:ext cx="171450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69" dirty="0">
                <a:solidFill>
                  <a:srgbClr val="FF4500"/>
                </a:solidFill>
              </a:rPr>
              <a:t>▶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1357313" y="2414392"/>
            <a:ext cx="171450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69" dirty="0">
                <a:solidFill>
                  <a:srgbClr val="FF4500"/>
                </a:solidFill>
              </a:rPr>
              <a:t>▶</a:t>
            </a:r>
            <a:endParaRPr lang="en-US" sz="1269" dirty="0"/>
          </a:p>
        </p:txBody>
      </p:sp>
      <p:sp>
        <p:nvSpPr>
          <p:cNvPr id="11" name="Text 8"/>
          <p:cNvSpPr/>
          <p:nvPr/>
        </p:nvSpPr>
        <p:spPr>
          <a:xfrm>
            <a:off x="1285875" y="3637369"/>
            <a:ext cx="657225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</a:rPr>
              <a:t>Règle d'Or</a:t>
            </a:r>
            <a:endParaRPr lang="en-US" sz="1808" dirty="0"/>
          </a:p>
        </p:txBody>
      </p:sp>
      <p:sp>
        <p:nvSpPr>
          <p:cNvPr id="12" name="Text 9"/>
          <p:cNvSpPr/>
          <p:nvPr/>
        </p:nvSpPr>
        <p:spPr>
          <a:xfrm>
            <a:off x="1285875" y="4094569"/>
            <a:ext cx="6572250" cy="5464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En cas de fumée, de sifflement ou de chaleur anormale : ÉVACUEZ IMMÉDIATEMENT et APPELEZ LES SECOURS.</a:t>
            </a:r>
            <a:endParaRPr lang="en-US" sz="13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0243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Introduction aux Batteries Li-ion</a:t>
            </a:r>
            <a:endParaRPr lang="en-US" sz="2592" dirty="0"/>
          </a:p>
        </p:txBody>
      </p:sp>
      <p:sp>
        <p:nvSpPr>
          <p:cNvPr id="5" name="Shape 2"/>
          <p:cNvSpPr/>
          <p:nvPr/>
        </p:nvSpPr>
        <p:spPr>
          <a:xfrm>
            <a:off x="1045886" y="1203506"/>
            <a:ext cx="7143750" cy="116264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6" name="Text 3"/>
          <p:cNvSpPr/>
          <p:nvPr/>
        </p:nvSpPr>
        <p:spPr>
          <a:xfrm>
            <a:off x="1331636" y="1417819"/>
            <a:ext cx="65722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D700"/>
                </a:solidFill>
              </a:rPr>
              <a:t>Omniprésence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1331636" y="1723214"/>
            <a:ext cx="65722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Les batteries Lithium-Ion sont au cœur de notre quotidien : smartphones, vélos électriques, véhicules et systèmes de stockage d'énergie massive.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1000125" y="2662833"/>
            <a:ext cx="7143750" cy="116264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9" name="Text 6"/>
          <p:cNvSpPr/>
          <p:nvPr/>
        </p:nvSpPr>
        <p:spPr>
          <a:xfrm>
            <a:off x="1285875" y="2877145"/>
            <a:ext cx="65722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D700"/>
                </a:solidFill>
              </a:rPr>
              <a:t>Haute Densité Énergétique</a:t>
            </a:r>
            <a:endParaRPr lang="en-US" sz="1193" dirty="0"/>
          </a:p>
        </p:txBody>
      </p:sp>
      <p:sp>
        <p:nvSpPr>
          <p:cNvPr id="10" name="Text 7"/>
          <p:cNvSpPr/>
          <p:nvPr/>
        </p:nvSpPr>
        <p:spPr>
          <a:xfrm>
            <a:off x="1285875" y="3182541"/>
            <a:ext cx="65722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Elles offrent des performances exceptionnelles mais cette concentration d'énergie s'accompagne de risques thermiques uniques et complexes.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1000125" y="4039791"/>
            <a:ext cx="7143750" cy="116264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2" name="Text 9"/>
          <p:cNvSpPr/>
          <p:nvPr/>
        </p:nvSpPr>
        <p:spPr>
          <a:xfrm>
            <a:off x="1285875" y="4254103"/>
            <a:ext cx="65722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D700"/>
                </a:solidFill>
              </a:rPr>
              <a:t>Objectif du Cours</a:t>
            </a:r>
            <a:endParaRPr lang="en-US" sz="1193" dirty="0"/>
          </a:p>
        </p:txBody>
      </p:sp>
      <p:sp>
        <p:nvSpPr>
          <p:cNvPr id="13" name="Text 10"/>
          <p:cNvSpPr/>
          <p:nvPr/>
        </p:nvSpPr>
        <p:spPr>
          <a:xfrm>
            <a:off x="1285875" y="4559498"/>
            <a:ext cx="65722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Comprendre les mécanismes de l'emballement thermique, identifier les risques toxiques et maîtriser les procédures d'intervention spécifiques.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Anatomie d'une Cellule Lithium-Ion</a:t>
            </a:r>
            <a:endParaRPr lang="en-US" sz="2592" dirty="0"/>
          </a:p>
        </p:txBody>
      </p:sp>
      <p:sp>
        <p:nvSpPr>
          <p:cNvPr id="5" name="Shape 2"/>
          <p:cNvSpPr/>
          <p:nvPr/>
        </p:nvSpPr>
        <p:spPr>
          <a:xfrm>
            <a:off x="428625" y="1143000"/>
            <a:ext cx="3207544" cy="824378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1250156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700"/>
                </a:solidFill>
              </a:rPr>
              <a:t>Anode (-)</a:t>
            </a: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571500" y="1500188"/>
            <a:ext cx="2921794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Généralement composée de graphite, elle stocke les ions lithium lors de la charge.</a:t>
            </a:r>
            <a:endParaRPr lang="en-US" sz="942" dirty="0"/>
          </a:p>
        </p:txBody>
      </p:sp>
      <p:sp>
        <p:nvSpPr>
          <p:cNvPr id="8" name="Shape 5"/>
          <p:cNvSpPr/>
          <p:nvPr/>
        </p:nvSpPr>
        <p:spPr>
          <a:xfrm>
            <a:off x="428625" y="2110253"/>
            <a:ext cx="3207544" cy="824378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9" name="Text 6"/>
          <p:cNvSpPr/>
          <p:nvPr/>
        </p:nvSpPr>
        <p:spPr>
          <a:xfrm>
            <a:off x="571500" y="2217409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700"/>
                </a:solidFill>
              </a:rPr>
              <a:t>Cathode (+)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571500" y="2467440"/>
            <a:ext cx="2921794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Faite d'oxydes métalliques (Cobalt, Nickel), elle reçoit les ions lors de la décharge.</a:t>
            </a:r>
            <a:endParaRPr lang="en-US" sz="942" dirty="0"/>
          </a:p>
        </p:txBody>
      </p:sp>
      <p:sp>
        <p:nvSpPr>
          <p:cNvPr id="11" name="Shape 8"/>
          <p:cNvSpPr/>
          <p:nvPr/>
        </p:nvSpPr>
        <p:spPr>
          <a:xfrm>
            <a:off x="428625" y="3077505"/>
            <a:ext cx="3207544" cy="824378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2" name="Text 9"/>
          <p:cNvSpPr/>
          <p:nvPr/>
        </p:nvSpPr>
        <p:spPr>
          <a:xfrm>
            <a:off x="571500" y="3184661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700"/>
                </a:solidFill>
              </a:rPr>
              <a:t>Électrolyte</a:t>
            </a: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571500" y="3434693"/>
            <a:ext cx="2921794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Liquide inflammable facilitant le transport des ions entre les électrodes.</a:t>
            </a:r>
            <a:endParaRPr lang="en-US" sz="942" dirty="0"/>
          </a:p>
        </p:txBody>
      </p:sp>
      <p:sp>
        <p:nvSpPr>
          <p:cNvPr id="14" name="Shape 11"/>
          <p:cNvSpPr/>
          <p:nvPr/>
        </p:nvSpPr>
        <p:spPr>
          <a:xfrm>
            <a:off x="428625" y="4044758"/>
            <a:ext cx="3207544" cy="824378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5" name="Text 12"/>
          <p:cNvSpPr/>
          <p:nvPr/>
        </p:nvSpPr>
        <p:spPr>
          <a:xfrm>
            <a:off x="571500" y="4151914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700"/>
                </a:solidFill>
              </a:rPr>
              <a:t>Séparateur</a:t>
            </a:r>
            <a:endParaRPr lang="en-US" sz="1090" dirty="0"/>
          </a:p>
        </p:txBody>
      </p:sp>
      <p:sp>
        <p:nvSpPr>
          <p:cNvPr id="16" name="Text 13"/>
          <p:cNvSpPr/>
          <p:nvPr/>
        </p:nvSpPr>
        <p:spPr>
          <a:xfrm>
            <a:off x="571500" y="4401945"/>
            <a:ext cx="2921794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Membrane polymère fine isolant les électrodes pour éviter les courts-circuits.</a:t>
            </a:r>
            <a:endParaRPr lang="en-US" sz="942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19" y="1398724"/>
            <a:ext cx="4793456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L'Emballement Thermique : La Naissance du Feu</a:t>
            </a:r>
            <a:endParaRPr lang="en-US" sz="2592" dirty="0"/>
          </a:p>
        </p:txBody>
      </p:sp>
      <p:sp>
        <p:nvSpPr>
          <p:cNvPr id="5" name="Text 2"/>
          <p:cNvSpPr/>
          <p:nvPr/>
        </p:nvSpPr>
        <p:spPr>
          <a:xfrm>
            <a:off x="607219" y="1321594"/>
            <a:ext cx="262175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Définition</a:t>
            </a:r>
            <a:endParaRPr lang="en-US" sz="1193" dirty="0"/>
          </a:p>
        </p:txBody>
      </p:sp>
      <p:sp>
        <p:nvSpPr>
          <p:cNvPr id="6" name="Text 3"/>
          <p:cNvSpPr/>
          <p:nvPr/>
        </p:nvSpPr>
        <p:spPr>
          <a:xfrm>
            <a:off x="607219" y="1626989"/>
            <a:ext cx="2621756" cy="6215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Réaction exothermique incontrôlée où la chaleur produite par la batterie dépasse sa capacité de dissipation, entraînant une montée en température exponentielle.</a:t>
            </a:r>
            <a:endParaRPr lang="en-US" sz="834" dirty="0"/>
          </a:p>
        </p:txBody>
      </p:sp>
      <p:sp>
        <p:nvSpPr>
          <p:cNvPr id="7" name="Shape 4"/>
          <p:cNvSpPr/>
          <p:nvPr/>
        </p:nvSpPr>
        <p:spPr>
          <a:xfrm>
            <a:off x="428625" y="2427089"/>
            <a:ext cx="2800350" cy="571500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8" name="Text 5"/>
          <p:cNvSpPr/>
          <p:nvPr/>
        </p:nvSpPr>
        <p:spPr>
          <a:xfrm>
            <a:off x="571500" y="2610148"/>
            <a:ext cx="1000125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4" dirty="0">
                <a:solidFill>
                  <a:srgbClr val="FFD700"/>
                </a:solidFill>
              </a:rPr>
              <a:t>120°C</a:t>
            </a:r>
            <a:endParaRPr lang="en-US" sz="1704" dirty="0"/>
          </a:p>
        </p:txBody>
      </p:sp>
      <p:sp>
        <p:nvSpPr>
          <p:cNvPr id="9" name="Text 6"/>
          <p:cNvSpPr/>
          <p:nvPr/>
        </p:nvSpPr>
        <p:spPr>
          <a:xfrm>
            <a:off x="1714500" y="2515688"/>
            <a:ext cx="1371600" cy="5014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Décomposition de la couche protectrice (SEI) de l'anode.</a:t>
            </a:r>
            <a:endParaRPr lang="en-US" sz="942" dirty="0"/>
          </a:p>
        </p:txBody>
      </p:sp>
      <p:sp>
        <p:nvSpPr>
          <p:cNvPr id="10" name="Shape 7"/>
          <p:cNvSpPr/>
          <p:nvPr/>
        </p:nvSpPr>
        <p:spPr>
          <a:xfrm>
            <a:off x="428625" y="3105745"/>
            <a:ext cx="2800350" cy="571500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1" name="Text 8"/>
          <p:cNvSpPr/>
          <p:nvPr/>
        </p:nvSpPr>
        <p:spPr>
          <a:xfrm>
            <a:off x="571500" y="3132534"/>
            <a:ext cx="1000125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4" dirty="0">
                <a:solidFill>
                  <a:srgbClr val="FFD700"/>
                </a:solidFill>
              </a:rPr>
              <a:t>130-150°C</a:t>
            </a:r>
            <a:endParaRPr lang="en-US" sz="1704" dirty="0"/>
          </a:p>
        </p:txBody>
      </p:sp>
      <p:sp>
        <p:nvSpPr>
          <p:cNvPr id="12" name="Text 9"/>
          <p:cNvSpPr/>
          <p:nvPr/>
        </p:nvSpPr>
        <p:spPr>
          <a:xfrm>
            <a:off x="1714500" y="3110768"/>
            <a:ext cx="1371600" cy="6686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Fusion du séparateur polymère, provoquant un court-circuit interne massif.</a:t>
            </a:r>
            <a:endParaRPr lang="en-US" sz="942" dirty="0"/>
          </a:p>
        </p:txBody>
      </p:sp>
      <p:sp>
        <p:nvSpPr>
          <p:cNvPr id="13" name="Shape 10"/>
          <p:cNvSpPr/>
          <p:nvPr/>
        </p:nvSpPr>
        <p:spPr>
          <a:xfrm>
            <a:off x="428625" y="3784402"/>
            <a:ext cx="2800350" cy="571500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4" name="Text 11"/>
          <p:cNvSpPr/>
          <p:nvPr/>
        </p:nvSpPr>
        <p:spPr>
          <a:xfrm>
            <a:off x="571500" y="3811191"/>
            <a:ext cx="1000125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4" dirty="0">
                <a:solidFill>
                  <a:srgbClr val="FFD700"/>
                </a:solidFill>
              </a:rPr>
              <a:t>180-200°C</a:t>
            </a:r>
            <a:endParaRPr lang="en-US" sz="1704" dirty="0"/>
          </a:p>
        </p:txBody>
      </p:sp>
      <p:sp>
        <p:nvSpPr>
          <p:cNvPr id="15" name="Text 12"/>
          <p:cNvSpPr/>
          <p:nvPr/>
        </p:nvSpPr>
        <p:spPr>
          <a:xfrm>
            <a:off x="1714500" y="3789425"/>
            <a:ext cx="1371600" cy="6686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Décomposition de la cathode et libération d'oxygène, alimentant le feu.</a:t>
            </a:r>
            <a:endParaRPr lang="en-US" sz="942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3" y="1250156"/>
            <a:ext cx="512921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Les Causes de l'Incendie</a:t>
            </a:r>
            <a:endParaRPr lang="en-US" sz="2592" dirty="0"/>
          </a:p>
        </p:txBody>
      </p:sp>
      <p:sp>
        <p:nvSpPr>
          <p:cNvPr id="5" name="Shape 2"/>
          <p:cNvSpPr/>
          <p:nvPr/>
        </p:nvSpPr>
        <p:spPr>
          <a:xfrm>
            <a:off x="428625" y="1214438"/>
            <a:ext cx="4036219" cy="155231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1214438"/>
            <a:ext cx="57150" cy="1552315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7" name="Text 4"/>
          <p:cNvSpPr/>
          <p:nvPr/>
        </p:nvSpPr>
        <p:spPr>
          <a:xfrm>
            <a:off x="642938" y="1393031"/>
            <a:ext cx="3607594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D700"/>
                </a:solidFill>
              </a:rPr>
              <a:t>Abus Mécanique</a:t>
            </a:r>
            <a:endParaRPr lang="en-US" sz="1397" dirty="0"/>
          </a:p>
        </p:txBody>
      </p:sp>
      <p:sp>
        <p:nvSpPr>
          <p:cNvPr id="8" name="Text 5"/>
          <p:cNvSpPr/>
          <p:nvPr/>
        </p:nvSpPr>
        <p:spPr>
          <a:xfrm>
            <a:off x="642938" y="1773436"/>
            <a:ext cx="3607594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Dommages physiques directs à la structure de la cellule :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642938" y="2050591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10" name="Text 7"/>
          <p:cNvSpPr/>
          <p:nvPr/>
        </p:nvSpPr>
        <p:spPr>
          <a:xfrm>
            <a:off x="785813" y="2050591"/>
            <a:ext cx="147264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Chocs violents ou accidents</a:t>
            </a:r>
            <a:endParaRPr lang="en-US" sz="834" dirty="0"/>
          </a:p>
        </p:txBody>
      </p:sp>
      <p:sp>
        <p:nvSpPr>
          <p:cNvPr id="11" name="Text 8"/>
          <p:cNvSpPr/>
          <p:nvPr/>
        </p:nvSpPr>
        <p:spPr>
          <a:xfrm>
            <a:off x="642938" y="2241686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12" name="Text 9"/>
          <p:cNvSpPr/>
          <p:nvPr/>
        </p:nvSpPr>
        <p:spPr>
          <a:xfrm>
            <a:off x="785813" y="2241686"/>
            <a:ext cx="153289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Écrasement du pack batterie</a:t>
            </a:r>
            <a:endParaRPr lang="en-US" sz="834" dirty="0"/>
          </a:p>
        </p:txBody>
      </p:sp>
      <p:sp>
        <p:nvSpPr>
          <p:cNvPr id="13" name="Text 10"/>
          <p:cNvSpPr/>
          <p:nvPr/>
        </p:nvSpPr>
        <p:spPr>
          <a:xfrm>
            <a:off x="642938" y="2432782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14" name="Text 11"/>
          <p:cNvSpPr/>
          <p:nvPr/>
        </p:nvSpPr>
        <p:spPr>
          <a:xfrm>
            <a:off x="785813" y="2432782"/>
            <a:ext cx="184777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Perforation par un objet tranchant</a:t>
            </a:r>
            <a:endParaRPr lang="en-US" sz="834" dirty="0"/>
          </a:p>
        </p:txBody>
      </p:sp>
      <p:sp>
        <p:nvSpPr>
          <p:cNvPr id="15" name="Shape 12"/>
          <p:cNvSpPr/>
          <p:nvPr/>
        </p:nvSpPr>
        <p:spPr>
          <a:xfrm>
            <a:off x="4679156" y="1214438"/>
            <a:ext cx="4036219" cy="155231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6" name="Shape 13"/>
          <p:cNvSpPr/>
          <p:nvPr/>
        </p:nvSpPr>
        <p:spPr>
          <a:xfrm>
            <a:off x="4679156" y="1214438"/>
            <a:ext cx="57150" cy="1552315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17" name="Text 14"/>
          <p:cNvSpPr/>
          <p:nvPr/>
        </p:nvSpPr>
        <p:spPr>
          <a:xfrm>
            <a:off x="4893469" y="1393031"/>
            <a:ext cx="3607594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D700"/>
                </a:solidFill>
              </a:rPr>
              <a:t>Abus Électrique</a:t>
            </a:r>
            <a:endParaRPr lang="en-US" sz="1397" dirty="0"/>
          </a:p>
        </p:txBody>
      </p:sp>
      <p:sp>
        <p:nvSpPr>
          <p:cNvPr id="18" name="Text 15"/>
          <p:cNvSpPr/>
          <p:nvPr/>
        </p:nvSpPr>
        <p:spPr>
          <a:xfrm>
            <a:off x="4893469" y="1773436"/>
            <a:ext cx="3607594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Sollicitations hors des limites de sécurité :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4893469" y="2050591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20" name="Text 17"/>
          <p:cNvSpPr/>
          <p:nvPr/>
        </p:nvSpPr>
        <p:spPr>
          <a:xfrm>
            <a:off x="5036344" y="2050591"/>
            <a:ext cx="167565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Surcharge (tension trop élevée)</a:t>
            </a:r>
            <a:endParaRPr lang="en-US" sz="834" dirty="0"/>
          </a:p>
        </p:txBody>
      </p:sp>
      <p:sp>
        <p:nvSpPr>
          <p:cNvPr id="21" name="Text 18"/>
          <p:cNvSpPr/>
          <p:nvPr/>
        </p:nvSpPr>
        <p:spPr>
          <a:xfrm>
            <a:off x="4893469" y="2241686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22" name="Text 19"/>
          <p:cNvSpPr/>
          <p:nvPr/>
        </p:nvSpPr>
        <p:spPr>
          <a:xfrm>
            <a:off x="5036344" y="2241686"/>
            <a:ext cx="162888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Décharge profonde prolongée</a:t>
            </a:r>
            <a:endParaRPr lang="en-US" sz="834" dirty="0"/>
          </a:p>
        </p:txBody>
      </p:sp>
      <p:sp>
        <p:nvSpPr>
          <p:cNvPr id="23" name="Text 20"/>
          <p:cNvSpPr/>
          <p:nvPr/>
        </p:nvSpPr>
        <p:spPr>
          <a:xfrm>
            <a:off x="4893469" y="2432782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24" name="Text 21"/>
          <p:cNvSpPr/>
          <p:nvPr/>
        </p:nvSpPr>
        <p:spPr>
          <a:xfrm>
            <a:off x="5036344" y="2432782"/>
            <a:ext cx="176961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Usage de chargeurs non certifiés</a:t>
            </a:r>
            <a:endParaRPr lang="en-US" sz="834" dirty="0"/>
          </a:p>
        </p:txBody>
      </p:sp>
      <p:sp>
        <p:nvSpPr>
          <p:cNvPr id="25" name="Shape 22"/>
          <p:cNvSpPr/>
          <p:nvPr/>
        </p:nvSpPr>
        <p:spPr>
          <a:xfrm>
            <a:off x="428625" y="2981065"/>
            <a:ext cx="4036219" cy="155231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26" name="Shape 23"/>
          <p:cNvSpPr/>
          <p:nvPr/>
        </p:nvSpPr>
        <p:spPr>
          <a:xfrm>
            <a:off x="428625" y="2981065"/>
            <a:ext cx="57150" cy="1552315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27" name="Text 24"/>
          <p:cNvSpPr/>
          <p:nvPr/>
        </p:nvSpPr>
        <p:spPr>
          <a:xfrm>
            <a:off x="642938" y="3159658"/>
            <a:ext cx="3607594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D700"/>
                </a:solidFill>
              </a:rPr>
              <a:t>Abus Thermique</a:t>
            </a:r>
            <a:endParaRPr lang="en-US" sz="1397" dirty="0"/>
          </a:p>
        </p:txBody>
      </p:sp>
      <p:sp>
        <p:nvSpPr>
          <p:cNvPr id="28" name="Text 25"/>
          <p:cNvSpPr/>
          <p:nvPr/>
        </p:nvSpPr>
        <p:spPr>
          <a:xfrm>
            <a:off x="642938" y="3540063"/>
            <a:ext cx="3607594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Exposition à des températures critiques :</a:t>
            </a:r>
            <a:endParaRPr lang="en-US" sz="942" dirty="0"/>
          </a:p>
        </p:txBody>
      </p:sp>
      <p:sp>
        <p:nvSpPr>
          <p:cNvPr id="29" name="Text 26"/>
          <p:cNvSpPr/>
          <p:nvPr/>
        </p:nvSpPr>
        <p:spPr>
          <a:xfrm>
            <a:off x="642938" y="3817218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30" name="Text 27"/>
          <p:cNvSpPr/>
          <p:nvPr/>
        </p:nvSpPr>
        <p:spPr>
          <a:xfrm>
            <a:off x="785813" y="3817218"/>
            <a:ext cx="140282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Source de chaleur externe</a:t>
            </a:r>
            <a:endParaRPr lang="en-US" sz="834" dirty="0"/>
          </a:p>
        </p:txBody>
      </p:sp>
      <p:sp>
        <p:nvSpPr>
          <p:cNvPr id="31" name="Text 28"/>
          <p:cNvSpPr/>
          <p:nvPr/>
        </p:nvSpPr>
        <p:spPr>
          <a:xfrm>
            <a:off x="642938" y="4008313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32" name="Text 29"/>
          <p:cNvSpPr/>
          <p:nvPr/>
        </p:nvSpPr>
        <p:spPr>
          <a:xfrm>
            <a:off x="785813" y="4008313"/>
            <a:ext cx="161186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Exposition prolongée au soleil</a:t>
            </a:r>
            <a:endParaRPr lang="en-US" sz="834" dirty="0"/>
          </a:p>
        </p:txBody>
      </p:sp>
      <p:sp>
        <p:nvSpPr>
          <p:cNvPr id="33" name="Text 30"/>
          <p:cNvSpPr/>
          <p:nvPr/>
        </p:nvSpPr>
        <p:spPr>
          <a:xfrm>
            <a:off x="642938" y="4199409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34" name="Text 31"/>
          <p:cNvSpPr/>
          <p:nvPr/>
        </p:nvSpPr>
        <p:spPr>
          <a:xfrm>
            <a:off x="785813" y="4199409"/>
            <a:ext cx="170833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Incendie à proximité immédiate</a:t>
            </a:r>
            <a:endParaRPr lang="en-US" sz="834" dirty="0"/>
          </a:p>
        </p:txBody>
      </p:sp>
      <p:sp>
        <p:nvSpPr>
          <p:cNvPr id="35" name="Shape 32"/>
          <p:cNvSpPr/>
          <p:nvPr/>
        </p:nvSpPr>
        <p:spPr>
          <a:xfrm>
            <a:off x="4679156" y="2981065"/>
            <a:ext cx="4036219" cy="155231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36" name="Shape 33"/>
          <p:cNvSpPr/>
          <p:nvPr/>
        </p:nvSpPr>
        <p:spPr>
          <a:xfrm>
            <a:off x="4679156" y="2981065"/>
            <a:ext cx="57150" cy="1552315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37" name="Text 34"/>
          <p:cNvSpPr/>
          <p:nvPr/>
        </p:nvSpPr>
        <p:spPr>
          <a:xfrm>
            <a:off x="4893469" y="3159658"/>
            <a:ext cx="3607594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D700"/>
                </a:solidFill>
              </a:rPr>
              <a:t>Défaut de Fabrication</a:t>
            </a:r>
            <a:endParaRPr lang="en-US" sz="1397" dirty="0"/>
          </a:p>
        </p:txBody>
      </p:sp>
      <p:sp>
        <p:nvSpPr>
          <p:cNvPr id="38" name="Text 35"/>
          <p:cNvSpPr/>
          <p:nvPr/>
        </p:nvSpPr>
        <p:spPr>
          <a:xfrm>
            <a:off x="4893469" y="3540063"/>
            <a:ext cx="3607594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Vices internes souvent indétectables :</a:t>
            </a:r>
            <a:endParaRPr lang="en-US" sz="942" dirty="0"/>
          </a:p>
        </p:txBody>
      </p:sp>
      <p:sp>
        <p:nvSpPr>
          <p:cNvPr id="39" name="Text 36"/>
          <p:cNvSpPr/>
          <p:nvPr/>
        </p:nvSpPr>
        <p:spPr>
          <a:xfrm>
            <a:off x="4893469" y="3817218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40" name="Text 37"/>
          <p:cNvSpPr/>
          <p:nvPr/>
        </p:nvSpPr>
        <p:spPr>
          <a:xfrm>
            <a:off x="5036344" y="3817218"/>
            <a:ext cx="168411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Impuretés métalliques internes</a:t>
            </a:r>
            <a:endParaRPr lang="en-US" sz="834" dirty="0"/>
          </a:p>
        </p:txBody>
      </p:sp>
      <p:sp>
        <p:nvSpPr>
          <p:cNvPr id="41" name="Text 38"/>
          <p:cNvSpPr/>
          <p:nvPr/>
        </p:nvSpPr>
        <p:spPr>
          <a:xfrm>
            <a:off x="4893469" y="4008313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42" name="Text 39"/>
          <p:cNvSpPr/>
          <p:nvPr/>
        </p:nvSpPr>
        <p:spPr>
          <a:xfrm>
            <a:off x="5036344" y="4008313"/>
            <a:ext cx="190322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Défaut d'alignement des électrodes</a:t>
            </a:r>
            <a:endParaRPr lang="en-US" sz="834" dirty="0"/>
          </a:p>
        </p:txBody>
      </p:sp>
      <p:sp>
        <p:nvSpPr>
          <p:cNvPr id="43" name="Text 40"/>
          <p:cNvSpPr/>
          <p:nvPr/>
        </p:nvSpPr>
        <p:spPr>
          <a:xfrm>
            <a:off x="4893469" y="4199409"/>
            <a:ext cx="1000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4500"/>
                </a:solidFill>
              </a:rPr>
              <a:t>▶</a:t>
            </a:r>
            <a:endParaRPr lang="en-US" sz="727" dirty="0"/>
          </a:p>
        </p:txBody>
      </p:sp>
      <p:sp>
        <p:nvSpPr>
          <p:cNvPr id="44" name="Text 41"/>
          <p:cNvSpPr/>
          <p:nvPr/>
        </p:nvSpPr>
        <p:spPr>
          <a:xfrm>
            <a:off x="5036344" y="4199409"/>
            <a:ext cx="131629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Court-circuit interne lent</a:t>
            </a:r>
            <a:endParaRPr lang="en-US" sz="8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Le Mécanisme de Propagation</a:t>
            </a:r>
            <a:endParaRPr lang="en-US" sz="2592" dirty="0"/>
          </a:p>
        </p:txBody>
      </p:sp>
      <p:sp>
        <p:nvSpPr>
          <p:cNvPr id="5" name="Shape 2"/>
          <p:cNvSpPr/>
          <p:nvPr/>
        </p:nvSpPr>
        <p:spPr>
          <a:xfrm>
            <a:off x="428625" y="1143000"/>
            <a:ext cx="3207544" cy="1184411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1250156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4500"/>
                </a:solidFill>
              </a:rPr>
              <a:t>Effet Domino</a:t>
            </a: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571500" y="1500188"/>
            <a:ext cx="2921794" cy="7200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La chaleur intense d'une cellule en emballement se transmet aux cellules voisines par conduction thermique, déclenchant leur propre emballement.</a:t>
            </a:r>
            <a:endParaRPr lang="en-US" sz="942" dirty="0"/>
          </a:p>
        </p:txBody>
      </p:sp>
      <p:sp>
        <p:nvSpPr>
          <p:cNvPr id="8" name="Shape 5"/>
          <p:cNvSpPr/>
          <p:nvPr/>
        </p:nvSpPr>
        <p:spPr>
          <a:xfrm>
            <a:off x="428625" y="2470286"/>
            <a:ext cx="3207544" cy="1184411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9" name="Text 6"/>
          <p:cNvSpPr/>
          <p:nvPr/>
        </p:nvSpPr>
        <p:spPr>
          <a:xfrm>
            <a:off x="571500" y="2577443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4500"/>
                </a:solidFill>
              </a:rPr>
              <a:t>Phénomène de Venting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571500" y="2827474"/>
            <a:ext cx="2921794" cy="7200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L'augmentation de pression interne provoque l'éjection violente de gaz inflammables et de matières incandescentes, propageant le feu à distance.</a:t>
            </a:r>
            <a:endParaRPr lang="en-US" sz="942" dirty="0"/>
          </a:p>
        </p:txBody>
      </p:sp>
      <p:sp>
        <p:nvSpPr>
          <p:cNvPr id="11" name="Shape 8"/>
          <p:cNvSpPr/>
          <p:nvPr/>
        </p:nvSpPr>
        <p:spPr>
          <a:xfrm>
            <a:off x="428625" y="3797573"/>
            <a:ext cx="3207544" cy="100439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2" name="Text 9"/>
          <p:cNvSpPr/>
          <p:nvPr/>
        </p:nvSpPr>
        <p:spPr>
          <a:xfrm>
            <a:off x="571500" y="3904729"/>
            <a:ext cx="29217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4500"/>
                </a:solidFill>
              </a:rPr>
              <a:t>Propagation Rapide</a:t>
            </a: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571500" y="4154760"/>
            <a:ext cx="2921794" cy="5400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Dans un pack de batteries, un module entier peut s'embraser en quelques secondes, rendant l'intervention extrêmement urgente.</a:t>
            </a:r>
            <a:endParaRPr lang="en-US" sz="942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19" y="1365126"/>
            <a:ext cx="4793456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5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Signes Précurseurs et Manifestations</a:t>
            </a:r>
            <a:endParaRPr lang="en-US" sz="2592" dirty="0"/>
          </a:p>
        </p:txBody>
      </p:sp>
      <p:sp>
        <p:nvSpPr>
          <p:cNvPr id="6" name="Shape 2"/>
          <p:cNvSpPr/>
          <p:nvPr/>
        </p:nvSpPr>
        <p:spPr>
          <a:xfrm>
            <a:off x="428625" y="1285875"/>
            <a:ext cx="4000500" cy="2909292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7" name="Shape 3"/>
          <p:cNvSpPr/>
          <p:nvPr/>
        </p:nvSpPr>
        <p:spPr>
          <a:xfrm>
            <a:off x="428625" y="1285875"/>
            <a:ext cx="4000500" cy="35719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8" name="Text 4"/>
          <p:cNvSpPr/>
          <p:nvPr/>
        </p:nvSpPr>
        <p:spPr>
          <a:xfrm>
            <a:off x="642938" y="1500188"/>
            <a:ext cx="357187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D700"/>
                </a:solidFill>
              </a:rPr>
              <a:t>Signes Précurseurs (Alerte)</a:t>
            </a:r>
            <a:endParaRPr lang="en-US" sz="1397" dirty="0"/>
          </a:p>
        </p:txBody>
      </p:sp>
      <p:sp>
        <p:nvSpPr>
          <p:cNvPr id="9" name="Text 5"/>
          <p:cNvSpPr/>
          <p:nvPr/>
        </p:nvSpPr>
        <p:spPr>
          <a:xfrm>
            <a:off x="642938" y="1916311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D700"/>
                </a:solidFill>
              </a:rPr>
              <a:t>▶</a:t>
            </a: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892969" y="1916311"/>
            <a:ext cx="332184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Gonflement :</a:t>
            </a:r>
            <a:r>
              <a:rPr lang="en-US" sz="1050" dirty="0">
                <a:solidFill>
                  <a:srgbClr val="FFFFFF"/>
                </a:solidFill>
              </a:rPr>
              <a:t> Déformation visible du boîtier ou de la batterie (accumulation de gaz).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642938" y="2423517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D700"/>
                </a:solidFill>
              </a:rPr>
              <a:t>▶</a:t>
            </a:r>
            <a:endParaRPr lang="en-US" sz="987" dirty="0"/>
          </a:p>
        </p:txBody>
      </p:sp>
      <p:sp>
        <p:nvSpPr>
          <p:cNvPr id="12" name="Text 8"/>
          <p:cNvSpPr/>
          <p:nvPr/>
        </p:nvSpPr>
        <p:spPr>
          <a:xfrm>
            <a:off x="892969" y="2423517"/>
            <a:ext cx="332184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Sifflements :</a:t>
            </a:r>
            <a:r>
              <a:rPr lang="en-US" sz="1050" dirty="0">
                <a:solidFill>
                  <a:srgbClr val="FFFFFF"/>
                </a:solidFill>
              </a:rPr>
              <a:t> Bruit caractéristique des gaz s'échappant sous pression (venting).</a:t>
            </a:r>
            <a:endParaRPr lang="en-US" sz="987" dirty="0"/>
          </a:p>
        </p:txBody>
      </p:sp>
      <p:sp>
        <p:nvSpPr>
          <p:cNvPr id="13" name="Text 9"/>
          <p:cNvSpPr/>
          <p:nvPr/>
        </p:nvSpPr>
        <p:spPr>
          <a:xfrm>
            <a:off x="642938" y="2930723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D700"/>
                </a:solidFill>
              </a:rPr>
              <a:t>▶</a:t>
            </a:r>
            <a:endParaRPr lang="en-US" sz="987" dirty="0"/>
          </a:p>
        </p:txBody>
      </p:sp>
      <p:sp>
        <p:nvSpPr>
          <p:cNvPr id="14" name="Text 10"/>
          <p:cNvSpPr/>
          <p:nvPr/>
        </p:nvSpPr>
        <p:spPr>
          <a:xfrm>
            <a:off x="892969" y="2930723"/>
            <a:ext cx="332184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Odeur :</a:t>
            </a:r>
            <a:r>
              <a:rPr lang="en-US" sz="1050" dirty="0">
                <a:solidFill>
                  <a:srgbClr val="FFFFFF"/>
                </a:solidFill>
              </a:rPr>
              <a:t> Émanation chimique sucrée ou piquante, signe de fuite d'électrolyte.</a:t>
            </a:r>
            <a:endParaRPr lang="en-US" sz="987" dirty="0"/>
          </a:p>
        </p:txBody>
      </p:sp>
      <p:sp>
        <p:nvSpPr>
          <p:cNvPr id="15" name="Text 11"/>
          <p:cNvSpPr/>
          <p:nvPr/>
        </p:nvSpPr>
        <p:spPr>
          <a:xfrm>
            <a:off x="642938" y="3437930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D700"/>
                </a:solidFill>
              </a:rPr>
              <a:t>▶</a:t>
            </a:r>
            <a:endParaRPr lang="en-US" sz="987" dirty="0"/>
          </a:p>
        </p:txBody>
      </p:sp>
      <p:sp>
        <p:nvSpPr>
          <p:cNvPr id="16" name="Text 12"/>
          <p:cNvSpPr/>
          <p:nvPr/>
        </p:nvSpPr>
        <p:spPr>
          <a:xfrm>
            <a:off x="892969" y="3437930"/>
            <a:ext cx="332184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Chaleur :</a:t>
            </a:r>
            <a:r>
              <a:rPr lang="en-US" sz="1050" dirty="0">
                <a:solidFill>
                  <a:srgbClr val="FFFFFF"/>
                </a:solidFill>
              </a:rPr>
              <a:t> Température anormalement élevée au toucher sans utilisation intensive.</a:t>
            </a:r>
            <a:endParaRPr lang="en-US" sz="987" dirty="0"/>
          </a:p>
        </p:txBody>
      </p:sp>
      <p:sp>
        <p:nvSpPr>
          <p:cNvPr id="17" name="Shape 13"/>
          <p:cNvSpPr/>
          <p:nvPr/>
        </p:nvSpPr>
        <p:spPr>
          <a:xfrm>
            <a:off x="4714875" y="1285875"/>
            <a:ext cx="4000500" cy="2909292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8" name="Shape 14"/>
          <p:cNvSpPr/>
          <p:nvPr/>
        </p:nvSpPr>
        <p:spPr>
          <a:xfrm>
            <a:off x="4714875" y="1285875"/>
            <a:ext cx="4000500" cy="35719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19" name="Text 15"/>
          <p:cNvSpPr/>
          <p:nvPr/>
        </p:nvSpPr>
        <p:spPr>
          <a:xfrm>
            <a:off x="4929188" y="1500188"/>
            <a:ext cx="357187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4500"/>
                </a:solidFill>
              </a:rPr>
              <a:t>Manifestations (Danger)</a:t>
            </a:r>
            <a:endParaRPr lang="en-US" sz="1397" dirty="0"/>
          </a:p>
        </p:txBody>
      </p:sp>
      <p:sp>
        <p:nvSpPr>
          <p:cNvPr id="20" name="Text 16"/>
          <p:cNvSpPr/>
          <p:nvPr/>
        </p:nvSpPr>
        <p:spPr>
          <a:xfrm>
            <a:off x="4929188" y="1916311"/>
            <a:ext cx="119658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4500"/>
                </a:solidFill>
              </a:rPr>
              <a:t>✖</a:t>
            </a:r>
            <a:endParaRPr lang="en-US" sz="987" dirty="0"/>
          </a:p>
        </p:txBody>
      </p:sp>
      <p:sp>
        <p:nvSpPr>
          <p:cNvPr id="21" name="Text 17"/>
          <p:cNvSpPr/>
          <p:nvPr/>
        </p:nvSpPr>
        <p:spPr>
          <a:xfrm>
            <a:off x="5156002" y="1916311"/>
            <a:ext cx="334506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Fumées :</a:t>
            </a:r>
            <a:r>
              <a:rPr lang="en-US" sz="1050" dirty="0">
                <a:solidFill>
                  <a:srgbClr val="FFFFFF"/>
                </a:solidFill>
              </a:rPr>
              <a:t> Épaisses, d'abord blanches/grises puis noires et opaques.</a:t>
            </a:r>
            <a:endParaRPr lang="en-US" sz="987" dirty="0"/>
          </a:p>
        </p:txBody>
      </p:sp>
      <p:sp>
        <p:nvSpPr>
          <p:cNvPr id="22" name="Text 18"/>
          <p:cNvSpPr/>
          <p:nvPr/>
        </p:nvSpPr>
        <p:spPr>
          <a:xfrm>
            <a:off x="4929188" y="2423517"/>
            <a:ext cx="119658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4500"/>
                </a:solidFill>
              </a:rPr>
              <a:t>✖</a:t>
            </a:r>
            <a:endParaRPr lang="en-US" sz="987" dirty="0"/>
          </a:p>
        </p:txBody>
      </p:sp>
      <p:sp>
        <p:nvSpPr>
          <p:cNvPr id="23" name="Text 19"/>
          <p:cNvSpPr/>
          <p:nvPr/>
        </p:nvSpPr>
        <p:spPr>
          <a:xfrm>
            <a:off x="5156002" y="2423517"/>
            <a:ext cx="334506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Flammes :</a:t>
            </a:r>
            <a:r>
              <a:rPr lang="en-US" sz="1050" dirty="0">
                <a:solidFill>
                  <a:srgbClr val="FFFFFF"/>
                </a:solidFill>
              </a:rPr>
              <a:t> Jets de feu directionnels type "chalumeau", extrêmement intenses.</a:t>
            </a:r>
            <a:endParaRPr lang="en-US" sz="987" dirty="0"/>
          </a:p>
        </p:txBody>
      </p:sp>
      <p:sp>
        <p:nvSpPr>
          <p:cNvPr id="24" name="Text 20"/>
          <p:cNvSpPr/>
          <p:nvPr/>
        </p:nvSpPr>
        <p:spPr>
          <a:xfrm>
            <a:off x="4929188" y="2930723"/>
            <a:ext cx="119658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4500"/>
                </a:solidFill>
              </a:rPr>
              <a:t>✖</a:t>
            </a:r>
            <a:endParaRPr lang="en-US" sz="987" dirty="0"/>
          </a:p>
        </p:txBody>
      </p:sp>
      <p:sp>
        <p:nvSpPr>
          <p:cNvPr id="25" name="Text 21"/>
          <p:cNvSpPr/>
          <p:nvPr/>
        </p:nvSpPr>
        <p:spPr>
          <a:xfrm>
            <a:off x="5156002" y="2930723"/>
            <a:ext cx="334506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Projections :</a:t>
            </a:r>
            <a:r>
              <a:rPr lang="en-US" sz="1050" dirty="0">
                <a:solidFill>
                  <a:srgbClr val="FFFFFF"/>
                </a:solidFill>
              </a:rPr>
              <a:t> Éjection de particules incandescentes et de matière en fusion.</a:t>
            </a:r>
            <a:endParaRPr lang="en-US" sz="987" dirty="0"/>
          </a:p>
        </p:txBody>
      </p:sp>
      <p:sp>
        <p:nvSpPr>
          <p:cNvPr id="26" name="Text 22"/>
          <p:cNvSpPr/>
          <p:nvPr/>
        </p:nvSpPr>
        <p:spPr>
          <a:xfrm>
            <a:off x="4929188" y="3437930"/>
            <a:ext cx="119658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4500"/>
                </a:solidFill>
              </a:rPr>
              <a:t>✖</a:t>
            </a:r>
            <a:endParaRPr lang="en-US" sz="987" dirty="0"/>
          </a:p>
        </p:txBody>
      </p:sp>
      <p:sp>
        <p:nvSpPr>
          <p:cNvPr id="27" name="Text 23"/>
          <p:cNvSpPr/>
          <p:nvPr/>
        </p:nvSpPr>
        <p:spPr>
          <a:xfrm>
            <a:off x="5156002" y="3437930"/>
            <a:ext cx="334506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Explosions :</a:t>
            </a:r>
            <a:r>
              <a:rPr lang="en-US" sz="1050" dirty="0">
                <a:solidFill>
                  <a:srgbClr val="FFFFFF"/>
                </a:solidFill>
              </a:rPr>
              <a:t> Déflagrations possibles dues à l'accumulation de gaz inflammables.</a:t>
            </a:r>
            <a:endParaRPr lang="en-US" sz="9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Toxicité des Fumées : Un Danger Invisible</a:t>
            </a:r>
            <a:endParaRPr lang="en-US" sz="2592" dirty="0"/>
          </a:p>
        </p:txBody>
      </p:sp>
      <p:sp>
        <p:nvSpPr>
          <p:cNvPr id="5" name="Text 2"/>
          <p:cNvSpPr/>
          <p:nvPr/>
        </p:nvSpPr>
        <p:spPr>
          <a:xfrm>
            <a:off x="714375" y="1357313"/>
            <a:ext cx="442912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D700"/>
                </a:solidFill>
              </a:rPr>
              <a:t>Fluorure d'Hydrogène (HF)</a:t>
            </a:r>
            <a:endParaRPr lang="en-US" sz="1397" dirty="0"/>
          </a:p>
        </p:txBody>
      </p:sp>
      <p:sp>
        <p:nvSpPr>
          <p:cNvPr id="6" name="Text 3"/>
          <p:cNvSpPr/>
          <p:nvPr/>
        </p:nvSpPr>
        <p:spPr>
          <a:xfrm>
            <a:off x="714375" y="1737717"/>
            <a:ext cx="44291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Gaz hautement corrosif et toxique. Il pénètre la peau, attaque les os et les organes internes. Danger immédiat pour la vie (IDLH) dès 30 ppm.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714375" y="2780705"/>
            <a:ext cx="442912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D700"/>
                </a:solidFill>
              </a:rPr>
              <a:t>Monoxyde de Carbone (CO)</a:t>
            </a:r>
            <a:endParaRPr lang="en-US" sz="1397" dirty="0"/>
          </a:p>
        </p:txBody>
      </p:sp>
      <p:sp>
        <p:nvSpPr>
          <p:cNvPr id="8" name="Text 5"/>
          <p:cNvSpPr/>
          <p:nvPr/>
        </p:nvSpPr>
        <p:spPr>
          <a:xfrm>
            <a:off x="714375" y="3161109"/>
            <a:ext cx="44291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Gaz asphyxiant incolore et inodore, produit en grande quantité lors de la combustion incomplète de l'électrolyte.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28625" y="3904059"/>
            <a:ext cx="4714875" cy="714375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10" name="Text 7"/>
          <p:cNvSpPr/>
          <p:nvPr/>
        </p:nvSpPr>
        <p:spPr>
          <a:xfrm>
            <a:off x="428625" y="3904059"/>
            <a:ext cx="4714875" cy="714375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Risque d'œdème pulmonaire retardé après inhalation</a:t>
            </a:r>
            <a:endParaRPr lang="en-US" sz="109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2875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  <a:ln/>
        </p:spPr>
        <p:txBody>
          <a:bodyPr wrap="square" lIns="510286" tIns="340233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1A1A1A"/>
                </a:solidFill>
              </a:rPr>
              <a:t>Risques pour la Santé et l'Environnement</a:t>
            </a:r>
            <a:endParaRPr lang="en-US" sz="2592" dirty="0"/>
          </a:p>
        </p:txBody>
      </p:sp>
      <p:sp>
        <p:nvSpPr>
          <p:cNvPr id="5" name="Text 2"/>
          <p:cNvSpPr/>
          <p:nvPr/>
        </p:nvSpPr>
        <p:spPr>
          <a:xfrm>
            <a:off x="700088" y="1321594"/>
            <a:ext cx="80152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D700"/>
                </a:solidFill>
              </a:rPr>
              <a:t>Impacts sur la Santé Humaine</a:t>
            </a:r>
            <a:endParaRPr lang="en-US" sz="1602" dirty="0"/>
          </a:p>
        </p:txBody>
      </p:sp>
      <p:sp>
        <p:nvSpPr>
          <p:cNvPr id="6" name="Text 3"/>
          <p:cNvSpPr/>
          <p:nvPr/>
        </p:nvSpPr>
        <p:spPr>
          <a:xfrm>
            <a:off x="700088" y="1777008"/>
            <a:ext cx="386476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4500"/>
                </a:solidFill>
              </a:rPr>
              <a:t>Inhalation</a:t>
            </a: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700088" y="2062758"/>
            <a:ext cx="3864769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Risque d'œdème pulmonaire retardé (jusqu'à 24h après exposition). L'inhalation de HF peut être fatale même à faible dose.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4850606" y="1777008"/>
            <a:ext cx="386476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4500"/>
                </a:solidFill>
              </a:rPr>
              <a:t>Contact Cutané</a:t>
            </a:r>
            <a:endParaRPr lang="en-US" sz="1090" dirty="0"/>
          </a:p>
        </p:txBody>
      </p:sp>
      <p:sp>
        <p:nvSpPr>
          <p:cNvPr id="9" name="Text 6"/>
          <p:cNvSpPr/>
          <p:nvPr/>
        </p:nvSpPr>
        <p:spPr>
          <a:xfrm>
            <a:off x="4850606" y="2062758"/>
            <a:ext cx="3864769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Brûlures chimiques profondes et douloureuses. Le fluorure migre dans les tissus et attaque le calcium des os.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700088" y="2998589"/>
            <a:ext cx="80152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D700"/>
                </a:solidFill>
              </a:rPr>
              <a:t>Impacts Environnementaux</a:t>
            </a:r>
            <a:endParaRPr lang="en-US" sz="1602" dirty="0"/>
          </a:p>
        </p:txBody>
      </p:sp>
      <p:sp>
        <p:nvSpPr>
          <p:cNvPr id="11" name="Text 8"/>
          <p:cNvSpPr/>
          <p:nvPr/>
        </p:nvSpPr>
        <p:spPr>
          <a:xfrm>
            <a:off x="700088" y="3454003"/>
            <a:ext cx="386476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4500"/>
                </a:solidFill>
              </a:rPr>
              <a:t>Eaux d'Extinction</a:t>
            </a:r>
            <a:endParaRPr lang="en-US" sz="1090" dirty="0"/>
          </a:p>
        </p:txBody>
      </p:sp>
      <p:sp>
        <p:nvSpPr>
          <p:cNvPr id="12" name="Text 9"/>
          <p:cNvSpPr/>
          <p:nvPr/>
        </p:nvSpPr>
        <p:spPr>
          <a:xfrm>
            <a:off x="700088" y="3739753"/>
            <a:ext cx="3864769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Fortement chargées en métaux lourds (Cobalt, Nickel, Lithium) et en acides corrosifs. Toxicité aiguë pour la faune aquatique.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4850606" y="3454003"/>
            <a:ext cx="386476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4500"/>
                </a:solidFill>
              </a:rPr>
              <a:t>Confinement Obligatoire</a:t>
            </a:r>
            <a:endParaRPr lang="en-US" sz="1090" dirty="0"/>
          </a:p>
        </p:txBody>
      </p:sp>
      <p:sp>
        <p:nvSpPr>
          <p:cNvPr id="14" name="Text 11"/>
          <p:cNvSpPr/>
          <p:nvPr/>
        </p:nvSpPr>
        <p:spPr>
          <a:xfrm>
            <a:off x="4850606" y="3739753"/>
            <a:ext cx="3864769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Les eaux de ruissellement doivent être confinées, pompées et traitées comme des déchets industriels dangereux.</a:t>
            </a:r>
            <a:endParaRPr lang="en-US" sz="942" dirty="0"/>
          </a:p>
        </p:txBody>
      </p:sp>
      <p:sp>
        <p:nvSpPr>
          <p:cNvPr id="15" name="Shape 12"/>
          <p:cNvSpPr/>
          <p:nvPr/>
        </p:nvSpPr>
        <p:spPr>
          <a:xfrm>
            <a:off x="428625" y="4554141"/>
            <a:ext cx="8286750" cy="703659"/>
          </a:xfrm>
          <a:prstGeom prst="rect">
            <a:avLst/>
          </a:prstGeom>
          <a:solidFill>
            <a:srgbClr val="333333"/>
          </a:solidFill>
          <a:ln w="18288">
            <a:solidFill>
              <a:srgbClr val="FFD700"/>
            </a:solidFill>
            <a:prstDash val="dash"/>
          </a:ln>
        </p:spPr>
      </p:sp>
      <p:sp>
        <p:nvSpPr>
          <p:cNvPr id="16" name="Text 13"/>
          <p:cNvSpPr/>
          <p:nvPr/>
        </p:nvSpPr>
        <p:spPr>
          <a:xfrm>
            <a:off x="642938" y="4697016"/>
            <a:ext cx="7858125" cy="3893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D700"/>
                </a:solidFill>
              </a:rPr>
              <a:t>Équipement de protection : Port de l'Appareil Respiratoire Isolant (ARI) et tenue étanche obligatoires</a:t>
            </a:r>
            <a:endParaRPr lang="en-US" sz="9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Affichage à l'écran (16:9)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Bruno</cp:lastModifiedBy>
  <cp:revision>2</cp:revision>
  <dcterms:created xsi:type="dcterms:W3CDTF">2026-02-20T13:47:12Z</dcterms:created>
  <dcterms:modified xsi:type="dcterms:W3CDTF">2026-02-20T16:41:55Z</dcterms:modified>
</cp:coreProperties>
</file>